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506" r:id="rId2"/>
    <p:sldId id="503" r:id="rId3"/>
    <p:sldId id="1012" r:id="rId4"/>
    <p:sldId id="1011" r:id="rId5"/>
    <p:sldId id="735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Agenda" id="{55FBD645-2DA0-1E47-8E09-89ED52CEDDC1}">
          <p14:sldIdLst>
            <p14:sldId id="506"/>
            <p14:sldId id="503"/>
            <p14:sldId id="1012"/>
            <p14:sldId id="1011"/>
            <p14:sldId id="735"/>
          </p14:sldIdLst>
        </p14:section>
      </p14:sectionLst>
    </p:ex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68" roundtripDataSignature="AMtx7mjRHZg8iGoaW532tjXdM9G3T6Lov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hi Ranjan" initials="" lastIdx="10" clrIdx="0"/>
  <p:cmAuthor id="1" name="Pralhad Sapre" initials="" lastIdx="2" clrIdx="1"/>
  <p:cmAuthor id="2" name="Niheer Patel" initials="" lastIdx="1" clrIdx="2"/>
  <p:cmAuthor id="3" name="Alfonso Soto" initials="" lastIdx="2" clrIdx="3"/>
  <p:cmAuthor id="4" name="Tim McGuire" initials="" lastIdx="1" clrIdx="4"/>
  <p:cmAuthor id="5" name="Antonio Lopez" initials="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C50F"/>
    <a:srgbClr val="FF5E00"/>
    <a:srgbClr val="FF8C64"/>
    <a:srgbClr val="FF5B00"/>
    <a:srgbClr val="FF6400"/>
    <a:srgbClr val="FF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61CC0B3-8DF9-414B-83A4-810430ED410F}">
  <a:tblStyle styleId="{061CC0B3-8DF9-414B-83A4-810430ED410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B2F6281F-1170-4AC7-AB0A-A1A0A6132190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8EF"/>
          </a:solidFill>
        </a:fill>
      </a:tcStyle>
    </a:wholeTbl>
    <a:band1H>
      <a:tcTxStyle b="off" i="off"/>
      <a:tcStyle>
        <a:tcBdr/>
        <a:fill>
          <a:solidFill>
            <a:srgbClr val="CACEDD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CEDD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A88D9AB-A50D-488C-976E-D2360E890D01}" styleName="Table_2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77"/>
    <p:restoredTop sz="88213"/>
  </p:normalViewPr>
  <p:slideViewPr>
    <p:cSldViewPr snapToGrid="0" snapToObjects="1">
      <p:cViewPr varScale="1">
        <p:scale>
          <a:sx n="103" d="100"/>
          <a:sy n="103" d="100"/>
        </p:scale>
        <p:origin x="184" y="624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273" Type="http://schemas.openxmlformats.org/officeDocument/2006/relationships/tableStyles" Target="tableStyles.xml"/><Relationship Id="rId3" Type="http://schemas.openxmlformats.org/officeDocument/2006/relationships/slide" Target="slides/slide2.xml"/><Relationship Id="rId269" Type="http://schemas.openxmlformats.org/officeDocument/2006/relationships/commentAuthors" Target="commentAuthors.xml"/><Relationship Id="rId7" Type="http://schemas.openxmlformats.org/officeDocument/2006/relationships/notesMaster" Target="notesMasters/notesMaster1.xml"/><Relationship Id="rId272" Type="http://schemas.openxmlformats.org/officeDocument/2006/relationships/theme" Target="theme/theme1.xml"/><Relationship Id="rId2" Type="http://schemas.openxmlformats.org/officeDocument/2006/relationships/slide" Target="slides/slide1.xml"/><Relationship Id="rId268" Type="http://customschemas.google.com/relationships/presentationmetadata" Target="metadata"/><Relationship Id="rId27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270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CD-6747-8E5E-E2EF21DCBB7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RTI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5</c:v>
                </c:pt>
                <c:pt idx="1">
                  <c:v>5.5</c:v>
                </c:pt>
                <c:pt idx="2">
                  <c:v>5.2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BCD-6747-8E5E-E2EF21DCBB7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BCD-6747-8E5E-E2EF21DCBB7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4</c:v>
                </c:pt>
                <c:pt idx="1">
                  <c:v>5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BCD-6747-8E5E-E2EF21DCBB7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3</c:v>
                </c:pt>
                <c:pt idx="1">
                  <c:v>2</c:v>
                </c:pt>
                <c:pt idx="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BCD-6747-8E5E-E2EF21DCBB77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BCD-6747-8E5E-E2EF21DCBB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32790864"/>
        <c:axId val="-60094592"/>
      </c:barChart>
      <c:catAx>
        <c:axId val="-32790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0094592"/>
        <c:crosses val="autoZero"/>
        <c:auto val="1"/>
        <c:lblAlgn val="ctr"/>
        <c:lblOffset val="100"/>
        <c:noMultiLvlLbl val="0"/>
      </c:catAx>
      <c:valAx>
        <c:axId val="-60094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32790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5BA-BE4C-BD0D-0A2EF0CBB5F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RTI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3.5</c:v>
                </c:pt>
                <c:pt idx="2">
                  <c:v>4</c:v>
                </c:pt>
                <c:pt idx="3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5BA-BE4C-BD0D-0A2EF0CBB5F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5BA-BE4C-BD0D-0A2EF0CBB5F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5BA-BE4C-BD0D-0A2EF0CBB5F0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4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5BA-BE4C-BD0D-0A2EF0CBB5F0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6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5BA-BE4C-BD0D-0A2EF0CBB5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61740768"/>
        <c:axId val="-30220720"/>
      </c:lineChart>
      <c:catAx>
        <c:axId val="-61740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30220720"/>
        <c:crosses val="autoZero"/>
        <c:auto val="1"/>
        <c:lblAlgn val="ctr"/>
        <c:lblOffset val="100"/>
        <c:noMultiLvlLbl val="0"/>
      </c:catAx>
      <c:valAx>
        <c:axId val="-30220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740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99-E84C-8CAE-D238476873E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F99-E84C-8CAE-D238476873E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F99-E84C-8CAE-D238476873E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F99-E84C-8CAE-D238476873E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F99-E84C-8CAE-D238476873E6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AF99-E84C-8CAE-D238476873E6}"/>
              </c:ext>
            </c:extLst>
          </c:dPt>
          <c:cat>
            <c:strRef>
              <c:f>Sheet1!$A$2:$A$7</c:f>
              <c:strCache>
                <c:ptCount val="6"/>
                <c:pt idx="0">
                  <c:v>A</c:v>
                </c:pt>
                <c:pt idx="1">
                  <c:v>RTI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8.2000000000000011</c:v>
                </c:pt>
                <c:pt idx="1">
                  <c:v>10</c:v>
                </c:pt>
                <c:pt idx="2">
                  <c:v>1.4</c:v>
                </c:pt>
                <c:pt idx="3">
                  <c:v>1.2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AF99-E84C-8CAE-D23847687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4" name="Google Shape;6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695" name="Google Shape;69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9921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4" name="Google Shape;6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695" name="Google Shape;69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4202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785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8.png"/><Relationship Id="rId7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-Line 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838200" y="402333"/>
            <a:ext cx="10515600" cy="65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Calibri"/>
              <a:buNone/>
              <a:defRPr b="1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838200" y="1498387"/>
            <a:ext cx="10515600" cy="4507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>
                <a:solidFill>
                  <a:srgbClr val="3F3F3F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–"/>
              <a:defRPr sz="2800">
                <a:solidFill>
                  <a:srgbClr val="3F3F3F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–"/>
              <a:defRPr sz="2000"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»"/>
              <a:defRPr sz="2000"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solidFill>
                  <a:schemeClr val="dk2"/>
                </a:solidFill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/>
          <p:nvPr/>
        </p:nvSpPr>
        <p:spPr>
          <a:xfrm>
            <a:off x="960592" y="1051295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hapes">
  <p:cSld name="Shape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554418" y="2162259"/>
            <a:ext cx="1002139" cy="71989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0"/>
          <p:cNvSpPr/>
          <p:nvPr/>
        </p:nvSpPr>
        <p:spPr>
          <a:xfrm>
            <a:off x="1698024" y="2162259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2526205" y="898944"/>
            <a:ext cx="687120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For more colors, use blues first -&gt; then gray -&gt; then green if needed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 white text inside dark-colored shapes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 black text inside light-colored shapes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306880" y="248708"/>
            <a:ext cx="329816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SHAPES</a:t>
            </a:r>
            <a:endParaRPr sz="2400" b="0" i="0" u="none" strike="noStrike" cap="none">
              <a:solidFill>
                <a:srgbClr val="004C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2918809" y="2176333"/>
            <a:ext cx="1358478" cy="69174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4418754" y="2315037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0"/>
          <p:cNvSpPr/>
          <p:nvPr/>
        </p:nvSpPr>
        <p:spPr>
          <a:xfrm>
            <a:off x="3133681" y="3076446"/>
            <a:ext cx="1002139" cy="719898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4277287" y="3076446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0"/>
          <p:cNvSpPr/>
          <p:nvPr/>
        </p:nvSpPr>
        <p:spPr>
          <a:xfrm>
            <a:off x="5498072" y="3090520"/>
            <a:ext cx="1358478" cy="69174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0"/>
          <p:cNvSpPr/>
          <p:nvPr/>
        </p:nvSpPr>
        <p:spPr>
          <a:xfrm>
            <a:off x="6998017" y="3229224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0"/>
          <p:cNvSpPr/>
          <p:nvPr/>
        </p:nvSpPr>
        <p:spPr>
          <a:xfrm>
            <a:off x="554418" y="4373906"/>
            <a:ext cx="1002139" cy="719898"/>
          </a:xfrm>
          <a:prstGeom prst="rect">
            <a:avLst/>
          </a:prstGeom>
          <a:solidFill>
            <a:schemeClr val="lt2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Dark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1698024" y="4373906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Dark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0"/>
          <p:cNvSpPr/>
          <p:nvPr/>
        </p:nvSpPr>
        <p:spPr>
          <a:xfrm>
            <a:off x="2918809" y="4387980"/>
            <a:ext cx="1358478" cy="691749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Dark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4418754" y="4526684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Dark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554418" y="5276378"/>
            <a:ext cx="1002139" cy="719898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1698024" y="5276378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0"/>
          <p:cNvSpPr/>
          <p:nvPr/>
        </p:nvSpPr>
        <p:spPr>
          <a:xfrm>
            <a:off x="2918809" y="5290452"/>
            <a:ext cx="1358478" cy="69174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4418754" y="5429156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0"/>
          <p:cNvSpPr/>
          <p:nvPr/>
        </p:nvSpPr>
        <p:spPr>
          <a:xfrm>
            <a:off x="6293801" y="2195071"/>
            <a:ext cx="1002139" cy="719898"/>
          </a:xfrm>
          <a:prstGeom prst="rect">
            <a:avLst/>
          </a:prstGeom>
          <a:solidFill>
            <a:schemeClr val="accent3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0"/>
          <p:cNvSpPr/>
          <p:nvPr/>
        </p:nvSpPr>
        <p:spPr>
          <a:xfrm>
            <a:off x="7437408" y="2176333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0"/>
          <p:cNvSpPr/>
          <p:nvPr/>
        </p:nvSpPr>
        <p:spPr>
          <a:xfrm>
            <a:off x="8658193" y="2190407"/>
            <a:ext cx="1358478" cy="691749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0"/>
          <p:cNvSpPr/>
          <p:nvPr/>
        </p:nvSpPr>
        <p:spPr>
          <a:xfrm>
            <a:off x="10158138" y="2329111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0"/>
          <p:cNvSpPr/>
          <p:nvPr/>
        </p:nvSpPr>
        <p:spPr>
          <a:xfrm>
            <a:off x="6293802" y="4387980"/>
            <a:ext cx="1002139" cy="719898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Beige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0"/>
          <p:cNvSpPr/>
          <p:nvPr/>
        </p:nvSpPr>
        <p:spPr>
          <a:xfrm>
            <a:off x="7437408" y="4387980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Beige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0"/>
          <p:cNvSpPr/>
          <p:nvPr/>
        </p:nvSpPr>
        <p:spPr>
          <a:xfrm>
            <a:off x="8658193" y="4402054"/>
            <a:ext cx="1358478" cy="69174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Beige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0"/>
          <p:cNvSpPr/>
          <p:nvPr/>
        </p:nvSpPr>
        <p:spPr>
          <a:xfrm>
            <a:off x="10158138" y="4540758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Beige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0"/>
          <p:cNvSpPr/>
          <p:nvPr/>
        </p:nvSpPr>
        <p:spPr>
          <a:xfrm>
            <a:off x="6293802" y="5290452"/>
            <a:ext cx="1002139" cy="719898"/>
          </a:xfrm>
          <a:prstGeom prst="rect">
            <a:avLst/>
          </a:prstGeom>
          <a:solidFill>
            <a:schemeClr val="accent6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0"/>
          <p:cNvSpPr/>
          <p:nvPr/>
        </p:nvSpPr>
        <p:spPr>
          <a:xfrm>
            <a:off x="7437408" y="5290452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0"/>
          <p:cNvSpPr/>
          <p:nvPr/>
        </p:nvSpPr>
        <p:spPr>
          <a:xfrm>
            <a:off x="8658193" y="5304526"/>
            <a:ext cx="1358478" cy="691749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0"/>
          <p:cNvSpPr/>
          <p:nvPr/>
        </p:nvSpPr>
        <p:spPr>
          <a:xfrm>
            <a:off x="10158138" y="5443230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range Shapes">
  <p:cSld name="Orange Shapes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/>
          <p:nvPr/>
        </p:nvSpPr>
        <p:spPr>
          <a:xfrm>
            <a:off x="5995415" y="4398685"/>
            <a:ext cx="1089938" cy="1089936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3018386" y="2977291"/>
            <a:ext cx="1423867" cy="10708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1"/>
          <p:cNvSpPr/>
          <p:nvPr/>
        </p:nvSpPr>
        <p:spPr>
          <a:xfrm>
            <a:off x="4784673" y="2977291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3040046" y="1260665"/>
            <a:ext cx="5847922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 orange for points of emphasis and importance,</a:t>
            </a:r>
            <a:b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as well as to represent RTI in graphs/tables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The RTI Databus should always be represented in 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306880" y="248708"/>
            <a:ext cx="22193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SHAPES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1"/>
          <p:cNvSpPr/>
          <p:nvPr/>
        </p:nvSpPr>
        <p:spPr>
          <a:xfrm>
            <a:off x="7631840" y="4398685"/>
            <a:ext cx="797942" cy="103263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1"/>
          <p:cNvSpPr/>
          <p:nvPr/>
        </p:nvSpPr>
        <p:spPr>
          <a:xfrm>
            <a:off x="6660618" y="3200035"/>
            <a:ext cx="2370225" cy="6917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3294629" y="4719105"/>
            <a:ext cx="2256806" cy="449096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conography">
  <p:cSld name="Iconography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47286" y="876058"/>
            <a:ext cx="292942" cy="732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4893" y="2052444"/>
            <a:ext cx="497728" cy="497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51731" y="3030178"/>
            <a:ext cx="480756" cy="563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72702" y="4179653"/>
            <a:ext cx="625634" cy="554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44599" y="5169837"/>
            <a:ext cx="765654" cy="504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12528" y="2086363"/>
            <a:ext cx="612347" cy="52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478728" y="3100536"/>
            <a:ext cx="479947" cy="546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520102" y="4168619"/>
            <a:ext cx="397198" cy="661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728946" y="1071227"/>
            <a:ext cx="722886" cy="500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738214" y="2050790"/>
            <a:ext cx="704351" cy="630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7728945" y="5150929"/>
            <a:ext cx="722887" cy="518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894736" y="3079606"/>
            <a:ext cx="407782" cy="611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766017" y="4218908"/>
            <a:ext cx="648745" cy="407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462178" y="5169836"/>
            <a:ext cx="513047" cy="59579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>
            <a:off x="2291488" y="1139055"/>
            <a:ext cx="111210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Person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2291487" y="209977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Performance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2291487" y="3182916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Security</a:t>
            </a:r>
            <a:endParaRPr sz="14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2291487" y="4271544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Safety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2"/>
          <p:cNvSpPr txBox="1"/>
          <p:nvPr/>
        </p:nvSpPr>
        <p:spPr>
          <a:xfrm>
            <a:off x="2291487" y="523033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Cloud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5371525" y="1139055"/>
            <a:ext cx="14988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Transportation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2"/>
          <p:cNvSpPr txBox="1"/>
          <p:nvPr/>
        </p:nvSpPr>
        <p:spPr>
          <a:xfrm>
            <a:off x="5371524" y="209977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Health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5371524" y="3182916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Defense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5371524" y="4271544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Energy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5371524" y="523033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Robotics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8769634" y="1134936"/>
            <a:ext cx="146999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Servers/database</a:t>
            </a:r>
            <a:endParaRPr sz="14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8769633" y="2095660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System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8769633" y="3178797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Phone/tablet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8769633" y="4267425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Laptop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8769633" y="523033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TV/Video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22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77195" y="1071227"/>
            <a:ext cx="683012" cy="45534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2"/>
          <p:cNvSpPr txBox="1"/>
          <p:nvPr/>
        </p:nvSpPr>
        <p:spPr>
          <a:xfrm>
            <a:off x="3225264" y="6060748"/>
            <a:ext cx="52173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EC8B22"/>
                </a:solidFill>
                <a:latin typeface="Calibri"/>
                <a:ea typeface="Calibri"/>
                <a:cs typeface="Calibri"/>
                <a:sym typeface="Calibri"/>
              </a:rPr>
              <a:t>If you need a different icon, please contact Marketing for assistance.</a:t>
            </a:r>
            <a:endParaRPr sz="1400" b="0" i="0" u="none" strike="noStrike" cap="none">
              <a:solidFill>
                <a:srgbClr val="EC8B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306880" y="248708"/>
            <a:ext cx="22193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ICONOGRAPHY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ample (Diagram)">
  <p:cSld name="Example (Diagram)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/>
          <p:nvPr/>
        </p:nvSpPr>
        <p:spPr>
          <a:xfrm>
            <a:off x="6766240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 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3"/>
          <p:cNvSpPr/>
          <p:nvPr/>
        </p:nvSpPr>
        <p:spPr>
          <a:xfrm>
            <a:off x="8425776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  <a:effectLst>
            <a:outerShdw blurRad="50800" dist="25400" dir="5400000" algn="t" rotWithShape="0">
              <a:schemeClr val="dk2">
                <a:alpha val="2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 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"/>
          <p:cNvSpPr txBox="1"/>
          <p:nvPr/>
        </p:nvSpPr>
        <p:spPr>
          <a:xfrm>
            <a:off x="306880" y="248708"/>
            <a:ext cx="34097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EXAMPLE (DIAGRAM)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"/>
          <p:cNvSpPr/>
          <p:nvPr/>
        </p:nvSpPr>
        <p:spPr>
          <a:xfrm>
            <a:off x="1787630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 1A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"/>
          <p:cNvSpPr/>
          <p:nvPr/>
        </p:nvSpPr>
        <p:spPr>
          <a:xfrm>
            <a:off x="5106703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Item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3"/>
          <p:cNvSpPr/>
          <p:nvPr/>
        </p:nvSpPr>
        <p:spPr>
          <a:xfrm>
            <a:off x="3447166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 1B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" name="Google Shape;18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73549" y="4961724"/>
            <a:ext cx="480756" cy="563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36504" y="5033729"/>
            <a:ext cx="625634" cy="554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35850" y="5090133"/>
            <a:ext cx="497728" cy="497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38931" y="1362753"/>
            <a:ext cx="479947" cy="546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92064" y="1371028"/>
            <a:ext cx="612347" cy="52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892106" y="1337928"/>
            <a:ext cx="513047" cy="59579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3"/>
          <p:cNvSpPr txBox="1"/>
          <p:nvPr/>
        </p:nvSpPr>
        <p:spPr>
          <a:xfrm>
            <a:off x="9512952" y="4237443"/>
            <a:ext cx="213312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EC8B22"/>
                </a:solidFill>
                <a:latin typeface="Calibri"/>
                <a:ea typeface="Calibri"/>
                <a:cs typeface="Calibri"/>
                <a:sym typeface="Calibri"/>
              </a:rPr>
              <a:t>RTI Databus should always be in 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3"/>
          <p:cNvSpPr txBox="1"/>
          <p:nvPr/>
        </p:nvSpPr>
        <p:spPr>
          <a:xfrm>
            <a:off x="586864" y="5033729"/>
            <a:ext cx="2401531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Text text text text text text text text</a:t>
            </a:r>
            <a:endParaRPr sz="24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text text text text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2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237800" y="1408156"/>
            <a:ext cx="683012" cy="4553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23"/>
          <p:cNvCxnSpPr>
            <a:stCxn id="189" idx="2"/>
          </p:cNvCxnSpPr>
          <p:nvPr/>
        </p:nvCxnSpPr>
        <p:spPr>
          <a:xfrm>
            <a:off x="7684714" y="5587861"/>
            <a:ext cx="0" cy="350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7" name="Google Shape;197;p23"/>
          <p:cNvCxnSpPr/>
          <p:nvPr/>
        </p:nvCxnSpPr>
        <p:spPr>
          <a:xfrm flipH="1">
            <a:off x="4242984" y="3130271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8" name="Google Shape;198;p23"/>
          <p:cNvCxnSpPr/>
          <p:nvPr/>
        </p:nvCxnSpPr>
        <p:spPr>
          <a:xfrm flipH="1">
            <a:off x="5873465" y="3121083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9" name="Google Shape;199;p23"/>
          <p:cNvCxnSpPr/>
          <p:nvPr/>
        </p:nvCxnSpPr>
        <p:spPr>
          <a:xfrm flipH="1">
            <a:off x="7563787" y="3130271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0" name="Google Shape;200;p23"/>
          <p:cNvCxnSpPr/>
          <p:nvPr/>
        </p:nvCxnSpPr>
        <p:spPr>
          <a:xfrm flipH="1">
            <a:off x="9254108" y="3121082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1" name="Google Shape;201;p23"/>
          <p:cNvCxnSpPr/>
          <p:nvPr/>
        </p:nvCxnSpPr>
        <p:spPr>
          <a:xfrm flipH="1">
            <a:off x="4242535" y="3869409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2" name="Google Shape;202;p23"/>
          <p:cNvCxnSpPr/>
          <p:nvPr/>
        </p:nvCxnSpPr>
        <p:spPr>
          <a:xfrm flipH="1">
            <a:off x="5873465" y="3881617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3" name="Google Shape;203;p23"/>
          <p:cNvCxnSpPr/>
          <p:nvPr/>
        </p:nvCxnSpPr>
        <p:spPr>
          <a:xfrm flipH="1">
            <a:off x="7573331" y="3848685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4" name="Google Shape;204;p23"/>
          <p:cNvSpPr/>
          <p:nvPr/>
        </p:nvSpPr>
        <p:spPr>
          <a:xfrm>
            <a:off x="1167418" y="3206696"/>
            <a:ext cx="9412094" cy="945134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RTI DDS Databus</a:t>
            </a: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3"/>
          <p:cNvSpPr/>
          <p:nvPr/>
        </p:nvSpPr>
        <p:spPr>
          <a:xfrm>
            <a:off x="3474598" y="4151829"/>
            <a:ext cx="1533525" cy="69202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Item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3"/>
          <p:cNvSpPr/>
          <p:nvPr/>
        </p:nvSpPr>
        <p:spPr>
          <a:xfrm>
            <a:off x="5130851" y="4151829"/>
            <a:ext cx="1533525" cy="6920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Item 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"/>
          <p:cNvSpPr/>
          <p:nvPr/>
        </p:nvSpPr>
        <p:spPr>
          <a:xfrm>
            <a:off x="6826512" y="4151829"/>
            <a:ext cx="1533525" cy="69202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Item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2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058612" y="1304828"/>
            <a:ext cx="397198" cy="661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ample (Charts)">
  <p:cSld name="Example (Charts)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" name="Google Shape;210;p24"/>
          <p:cNvGraphicFramePr/>
          <p:nvPr/>
        </p:nvGraphicFramePr>
        <p:xfrm>
          <a:off x="1096306" y="729423"/>
          <a:ext cx="4273076" cy="28487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1" name="Google Shape;211;p24"/>
          <p:cNvGraphicFramePr/>
          <p:nvPr/>
        </p:nvGraphicFramePr>
        <p:xfrm>
          <a:off x="1074538" y="3652999"/>
          <a:ext cx="4316612" cy="28777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2" name="Google Shape;212;p24"/>
          <p:cNvGraphicFramePr/>
          <p:nvPr/>
        </p:nvGraphicFramePr>
        <p:xfrm>
          <a:off x="5555557" y="1354309"/>
          <a:ext cx="5988424" cy="3992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13" name="Google Shape;213;p24"/>
          <p:cNvSpPr txBox="1"/>
          <p:nvPr/>
        </p:nvSpPr>
        <p:spPr>
          <a:xfrm>
            <a:off x="306880" y="248708"/>
            <a:ext cx="287877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EXAMPLE (CHARTS)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"/>
          <p:cNvSpPr/>
          <p:nvPr/>
        </p:nvSpPr>
        <p:spPr>
          <a:xfrm>
            <a:off x="5085654" y="4486049"/>
            <a:ext cx="983342" cy="860542"/>
          </a:xfrm>
          <a:prstGeom prst="upArrow">
            <a:avLst>
              <a:gd name="adj1" fmla="val 59999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15%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4118007" y="1357099"/>
            <a:ext cx="409994" cy="409992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"/>
          <p:cNvSpPr txBox="1"/>
          <p:nvPr/>
        </p:nvSpPr>
        <p:spPr>
          <a:xfrm>
            <a:off x="4510186" y="1301144"/>
            <a:ext cx="983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EC8B22"/>
                </a:solidFill>
                <a:latin typeface="Calibri"/>
                <a:ea typeface="Calibri"/>
                <a:cs typeface="Calibri"/>
                <a:sym typeface="Calibri"/>
              </a:rPr>
              <a:t>Growth!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[Marketing Only] Intro Slide">
  <p:cSld name="[Marketing Only] Intro Slide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/>
          <p:nvPr/>
        </p:nvSpPr>
        <p:spPr>
          <a:xfrm>
            <a:off x="0" y="1642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p25"/>
          <p:cNvPicPr preferRelativeResize="0"/>
          <p:nvPr/>
        </p:nvPicPr>
        <p:blipFill rotWithShape="1">
          <a:blip r:embed="rId2">
            <a:alphaModFix amt="8000"/>
          </a:blip>
          <a:srcRect l="-20026" t="12656" r="6658" b="12655"/>
          <a:stretch/>
        </p:blipFill>
        <p:spPr>
          <a:xfrm>
            <a:off x="0" y="20773"/>
            <a:ext cx="12191999" cy="6853656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5"/>
          <p:cNvSpPr txBox="1">
            <a:spLocks noGrp="1"/>
          </p:cNvSpPr>
          <p:nvPr>
            <p:ph type="subTitle" idx="1"/>
          </p:nvPr>
        </p:nvSpPr>
        <p:spPr>
          <a:xfrm>
            <a:off x="586272" y="4137124"/>
            <a:ext cx="10945879" cy="2129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1" name="Google Shape;221;p25"/>
          <p:cNvSpPr txBox="1">
            <a:spLocks noGrp="1"/>
          </p:cNvSpPr>
          <p:nvPr>
            <p:ph type="title"/>
          </p:nvPr>
        </p:nvSpPr>
        <p:spPr>
          <a:xfrm>
            <a:off x="585788" y="2286420"/>
            <a:ext cx="10946364" cy="863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5"/>
          <p:cNvSpPr/>
          <p:nvPr/>
        </p:nvSpPr>
        <p:spPr>
          <a:xfrm>
            <a:off x="698243" y="3550545"/>
            <a:ext cx="68269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5"/>
          <p:cNvSpPr txBox="1">
            <a:spLocks noGrp="1"/>
          </p:cNvSpPr>
          <p:nvPr>
            <p:ph type="body" idx="2"/>
          </p:nvPr>
        </p:nvSpPr>
        <p:spPr>
          <a:xfrm>
            <a:off x="585788" y="3156566"/>
            <a:ext cx="10947400" cy="30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6FB7FF"/>
              </a:buClr>
              <a:buSzPts val="1800"/>
              <a:buNone/>
              <a:defRPr sz="1800">
                <a:solidFill>
                  <a:srgbClr val="6FB7F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4" name="Google Shape;224;p25"/>
          <p:cNvSpPr/>
          <p:nvPr/>
        </p:nvSpPr>
        <p:spPr>
          <a:xfrm>
            <a:off x="0" y="0"/>
            <a:ext cx="12192000" cy="3548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5"/>
          <p:cNvSpPr txBox="1"/>
          <p:nvPr/>
        </p:nvSpPr>
        <p:spPr>
          <a:xfrm>
            <a:off x="2656114" y="16429"/>
            <a:ext cx="687977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SLIDE IS FOR REFERENCE AND MARKETING’S USE ONLY. DELETE AFTER READING.</a:t>
            </a:r>
            <a:endParaRPr sz="14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[Marketing Only] Version #">
  <p:cSld name="[Marketing Only] Version #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/>
          <p:nvPr/>
        </p:nvSpPr>
        <p:spPr>
          <a:xfrm>
            <a:off x="0" y="1642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p26"/>
          <p:cNvPicPr preferRelativeResize="0"/>
          <p:nvPr/>
        </p:nvPicPr>
        <p:blipFill rotWithShape="1">
          <a:blip r:embed="rId2">
            <a:alphaModFix amt="8000"/>
          </a:blip>
          <a:srcRect l="-20026" t="12656" r="6658" b="12655"/>
          <a:stretch/>
        </p:blipFill>
        <p:spPr>
          <a:xfrm>
            <a:off x="1" y="36082"/>
            <a:ext cx="12191999" cy="685365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6"/>
          <p:cNvSpPr txBox="1">
            <a:spLocks noGrp="1"/>
          </p:cNvSpPr>
          <p:nvPr>
            <p:ph type="title"/>
          </p:nvPr>
        </p:nvSpPr>
        <p:spPr>
          <a:xfrm>
            <a:off x="585788" y="2286420"/>
            <a:ext cx="10946364" cy="863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6"/>
          <p:cNvSpPr/>
          <p:nvPr/>
        </p:nvSpPr>
        <p:spPr>
          <a:xfrm>
            <a:off x="698243" y="3150416"/>
            <a:ext cx="68269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6"/>
          <p:cNvSpPr/>
          <p:nvPr/>
        </p:nvSpPr>
        <p:spPr>
          <a:xfrm>
            <a:off x="0" y="0"/>
            <a:ext cx="12192000" cy="3548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2656114" y="16429"/>
            <a:ext cx="687977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SLIDE IS FOR REFERENCE AND MARKETING’S USE ONLY. DELETE AFTER READING.</a:t>
            </a:r>
            <a:endParaRPr sz="14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subTitle" idx="1"/>
          </p:nvPr>
        </p:nvSpPr>
        <p:spPr>
          <a:xfrm>
            <a:off x="586272" y="4137124"/>
            <a:ext cx="10945879" cy="2129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7"/>
          <p:cNvSpPr/>
          <p:nvPr/>
        </p:nvSpPr>
        <p:spPr>
          <a:xfrm>
            <a:off x="257432" y="236518"/>
            <a:ext cx="11677135" cy="63884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rgbClr val="004C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p4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3890471" y="236517"/>
            <a:ext cx="8044096" cy="6388444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7"/>
          <p:cNvSpPr txBox="1">
            <a:spLocks noGrp="1"/>
          </p:cNvSpPr>
          <p:nvPr>
            <p:ph type="title"/>
          </p:nvPr>
        </p:nvSpPr>
        <p:spPr>
          <a:xfrm>
            <a:off x="831850" y="1536193"/>
            <a:ext cx="10515600" cy="182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7"/>
          <p:cNvSpPr txBox="1">
            <a:spLocks noGrp="1"/>
          </p:cNvSpPr>
          <p:nvPr>
            <p:ph type="body" idx="1"/>
          </p:nvPr>
        </p:nvSpPr>
        <p:spPr>
          <a:xfrm>
            <a:off x="831850" y="4062769"/>
            <a:ext cx="10515600" cy="121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7"/>
          <p:cNvSpPr/>
          <p:nvPr/>
        </p:nvSpPr>
        <p:spPr>
          <a:xfrm>
            <a:off x="960592" y="3487257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" name="Google Shape;38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83518" y="6008172"/>
            <a:ext cx="424013" cy="39000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47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443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(1 line)" preserve="1">
  <p:cSld name="1_Title (1 line)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66"/>
          <p:cNvSpPr txBox="1">
            <a:spLocks noGrp="1"/>
          </p:cNvSpPr>
          <p:nvPr>
            <p:ph type="ctrTitle"/>
          </p:nvPr>
        </p:nvSpPr>
        <p:spPr>
          <a:xfrm>
            <a:off x="902836" y="4191001"/>
            <a:ext cx="10199171" cy="907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66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66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6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51949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1 line), Subtitle (2 line)">
  <p:cSld name="Title (1 line), Subtitle (2 line)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0"/>
          <p:cNvSpPr txBox="1">
            <a:spLocks noGrp="1"/>
          </p:cNvSpPr>
          <p:nvPr>
            <p:ph type="ctrTitle"/>
          </p:nvPr>
        </p:nvSpPr>
        <p:spPr>
          <a:xfrm>
            <a:off x="902836" y="3429001"/>
            <a:ext cx="10199171" cy="885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3"/>
          </p:nvPr>
        </p:nvSpPr>
        <p:spPr>
          <a:xfrm>
            <a:off x="903288" y="4330227"/>
            <a:ext cx="10198719" cy="768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2 line)">
  <p:cSld name="Title (2 line)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 txBox="1">
            <a:spLocks noGrp="1"/>
          </p:cNvSpPr>
          <p:nvPr>
            <p:ph type="ctrTitle"/>
          </p:nvPr>
        </p:nvSpPr>
        <p:spPr>
          <a:xfrm>
            <a:off x="902836" y="3471333"/>
            <a:ext cx="10199171" cy="1627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2 line), Subtitle (1 line)">
  <p:cSld name="Title (2 line), Subtitle (1 line)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2"/>
          <p:cNvSpPr txBox="1">
            <a:spLocks noGrp="1"/>
          </p:cNvSpPr>
          <p:nvPr>
            <p:ph type="ctrTitle"/>
          </p:nvPr>
        </p:nvSpPr>
        <p:spPr>
          <a:xfrm>
            <a:off x="902836" y="3141133"/>
            <a:ext cx="10199171" cy="159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3"/>
          </p:nvPr>
        </p:nvSpPr>
        <p:spPr>
          <a:xfrm>
            <a:off x="903288" y="4744218"/>
            <a:ext cx="10198719" cy="354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2 line), Subtitle (2 line)">
  <p:cSld name="Title (2 line), Subtitle (2 line)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 txBox="1">
            <a:spLocks noGrp="1"/>
          </p:cNvSpPr>
          <p:nvPr>
            <p:ph type="ctrTitle"/>
          </p:nvPr>
        </p:nvSpPr>
        <p:spPr>
          <a:xfrm>
            <a:off x="902836" y="2709334"/>
            <a:ext cx="10199171" cy="1616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3"/>
          </p:nvPr>
        </p:nvSpPr>
        <p:spPr>
          <a:xfrm>
            <a:off x="903288" y="4330227"/>
            <a:ext cx="10198719" cy="768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838200" y="1501439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2"/>
          </p:nvPr>
        </p:nvSpPr>
        <p:spPr>
          <a:xfrm>
            <a:off x="838200" y="2325351"/>
            <a:ext cx="5157787" cy="3680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>
                <a:solidFill>
                  <a:srgbClr val="3F3F3F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–"/>
              <a:defRPr>
                <a:solidFill>
                  <a:srgbClr val="3F3F3F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–"/>
              <a:defRPr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»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3"/>
          </p:nvPr>
        </p:nvSpPr>
        <p:spPr>
          <a:xfrm>
            <a:off x="6170612" y="1501439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4"/>
          </p:nvPr>
        </p:nvSpPr>
        <p:spPr>
          <a:xfrm>
            <a:off x="6170612" y="2325351"/>
            <a:ext cx="5183188" cy="3680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>
                <a:solidFill>
                  <a:srgbClr val="3F3F3F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–"/>
              <a:defRPr>
                <a:solidFill>
                  <a:srgbClr val="3F3F3F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–"/>
              <a:defRPr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»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838200" y="402333"/>
            <a:ext cx="10515600" cy="65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Calibri"/>
              <a:buNone/>
              <a:defRPr b="1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960592" y="1051295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6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alibri"/>
              <a:buNone/>
              <a:defRPr sz="320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>
                <a:solidFill>
                  <a:srgbClr val="3F3F3F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–"/>
              <a:defRPr sz="2800">
                <a:solidFill>
                  <a:srgbClr val="3F3F3F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–"/>
              <a:defRPr sz="2000"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»"/>
              <a:defRPr sz="2000">
                <a:solidFill>
                  <a:srgbClr val="3F3F3F"/>
                </a:solidFill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2"/>
          </p:nvPr>
        </p:nvSpPr>
        <p:spPr>
          <a:xfrm>
            <a:off x="839788" y="2177592"/>
            <a:ext cx="3932237" cy="369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839788" y="2063496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8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alibri"/>
              <a:buNone/>
              <a:defRPr sz="320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839788" y="2177592"/>
            <a:ext cx="3932237" cy="369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19"/>
          <p:cNvSpPr/>
          <p:nvPr/>
        </p:nvSpPr>
        <p:spPr>
          <a:xfrm>
            <a:off x="839788" y="2063496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9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/>
          <p:nvPr/>
        </p:nvSpPr>
        <p:spPr>
          <a:xfrm>
            <a:off x="257432" y="236518"/>
            <a:ext cx="11677135" cy="6388443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4"/>
          <p:cNvSpPr txBox="1">
            <a:spLocks noGrp="1"/>
          </p:cNvSpPr>
          <p:nvPr>
            <p:ph type="title"/>
          </p:nvPr>
        </p:nvSpPr>
        <p:spPr>
          <a:xfrm>
            <a:off x="838200" y="626299"/>
            <a:ext cx="10515600" cy="803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Calibri"/>
              <a:buNone/>
              <a:defRPr sz="44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8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"/>
          <p:cNvSpPr/>
          <p:nvPr/>
        </p:nvSpPr>
        <p:spPr>
          <a:xfrm>
            <a:off x="11154984" y="6525210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4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5" name="Google Shape;15;p4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11443922" y="6248366"/>
            <a:ext cx="255473" cy="232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4"/>
          <p:cNvPicPr preferRelativeResize="0"/>
          <p:nvPr/>
        </p:nvPicPr>
        <p:blipFill rotWithShape="1">
          <a:blip r:embed="rId20">
            <a:alphaModFix amt="30000"/>
          </a:blip>
          <a:srcRect l="12369" t="23857" r="26629" b="13445"/>
          <a:stretch/>
        </p:blipFill>
        <p:spPr>
          <a:xfrm>
            <a:off x="3890471" y="236516"/>
            <a:ext cx="8044096" cy="638844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72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3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C6568-3252-A243-B9B7-B885C26FB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821" y="3697015"/>
            <a:ext cx="10199171" cy="907774"/>
          </a:xfrm>
        </p:spPr>
        <p:txBody>
          <a:bodyPr/>
          <a:lstStyle/>
          <a:p>
            <a:r>
              <a:rPr lang="en-US" dirty="0" err="1"/>
              <a:t>Connext</a:t>
            </a:r>
            <a:r>
              <a:rPr lang="en-US" dirty="0"/>
              <a:t> Command Response example highlights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F47826-F14B-2547-8A92-E5B614FB336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03140" y="5751619"/>
            <a:ext cx="5298267" cy="110638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Paul Schmitt</a:t>
            </a:r>
          </a:p>
          <a:p>
            <a:r>
              <a:rPr lang="en-US" dirty="0"/>
              <a:t>RTI FAE New England; </a:t>
            </a:r>
            <a:r>
              <a:rPr lang="de-DE" dirty="0" err="1"/>
              <a:t>pschmitt@rti.com</a:t>
            </a:r>
            <a:endParaRPr lang="en-US" dirty="0"/>
          </a:p>
          <a:p>
            <a:endParaRPr lang="en-US" dirty="0"/>
          </a:p>
        </p:txBody>
      </p:sp>
      <p:sp>
        <p:nvSpPr>
          <p:cNvPr id="5" name="Google Shape;247;gd6da99e56d_10_246">
            <a:extLst>
              <a:ext uri="{FF2B5EF4-FFF2-40B4-BE49-F238E27FC236}">
                <a16:creationId xmlns:a16="http://schemas.microsoft.com/office/drawing/2014/main" id="{C009F699-8A94-4D42-949B-44E44BA8DDBC}"/>
              </a:ext>
            </a:extLst>
          </p:cNvPr>
          <p:cNvSpPr txBox="1">
            <a:spLocks/>
          </p:cNvSpPr>
          <p:nvPr/>
        </p:nvSpPr>
        <p:spPr>
          <a:xfrm>
            <a:off x="982923" y="4744218"/>
            <a:ext cx="104544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lt1"/>
              </a:buClr>
              <a:buSzPts val="2600"/>
            </a:pPr>
            <a:r>
              <a:rPr lang="en-US" sz="2000" dirty="0">
                <a:solidFill>
                  <a:schemeClr val="bg1"/>
                </a:solidFill>
              </a:rPr>
              <a:t>RTI Runs a Smarter World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18913E-CE48-654D-B8E5-5D7EF42A548B}"/>
              </a:ext>
            </a:extLst>
          </p:cNvPr>
          <p:cNvSpPr txBox="1"/>
          <p:nvPr/>
        </p:nvSpPr>
        <p:spPr>
          <a:xfrm>
            <a:off x="11100992" y="6304809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Rev 1.0</a:t>
            </a:r>
          </a:p>
        </p:txBody>
      </p:sp>
    </p:spTree>
    <p:extLst>
      <p:ext uri="{BB962C8B-B14F-4D97-AF65-F5344CB8AC3E}">
        <p14:creationId xmlns:p14="http://schemas.microsoft.com/office/powerpoint/2010/main" val="133806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Google Shape;69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03276"/>
            <a:ext cx="12192000" cy="6851904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2"/>
          <p:cNvSpPr txBox="1">
            <a:spLocks noGrp="1"/>
          </p:cNvSpPr>
          <p:nvPr>
            <p:ph type="title"/>
          </p:nvPr>
        </p:nvSpPr>
        <p:spPr>
          <a:xfrm>
            <a:off x="838200" y="402333"/>
            <a:ext cx="10515600" cy="65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lt1"/>
                </a:solidFill>
              </a:rPr>
              <a:t>Highlights Overview (1/2)</a:t>
            </a:r>
            <a:endParaRPr dirty="0"/>
          </a:p>
        </p:txBody>
      </p:sp>
      <p:sp>
        <p:nvSpPr>
          <p:cNvPr id="699" name="Google Shape;699;p2"/>
          <p:cNvSpPr txBox="1">
            <a:spLocks noGrp="1"/>
          </p:cNvSpPr>
          <p:nvPr>
            <p:ph type="body" idx="1"/>
          </p:nvPr>
        </p:nvSpPr>
        <p:spPr>
          <a:xfrm>
            <a:off x="838200" y="1200150"/>
            <a:ext cx="10515600" cy="565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ts val="3200"/>
              <a:buNone/>
            </a:pPr>
            <a:r>
              <a:rPr lang="en-US" sz="3600" b="1" dirty="0">
                <a:solidFill>
                  <a:schemeClr val="lt1"/>
                </a:solidFill>
              </a:rPr>
              <a:t>Examples Include:</a:t>
            </a:r>
          </a:p>
          <a:p>
            <a:pPr indent="-45720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lt1"/>
                </a:solidFill>
              </a:rPr>
              <a:t>C++11, Python w/XML Application Creation and Dynamic Data</a:t>
            </a:r>
            <a:endParaRPr dirty="0">
              <a:solidFill>
                <a:schemeClr val="lt1"/>
              </a:solidFill>
            </a:endParaRP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bg1"/>
                </a:solidFill>
              </a:rPr>
              <a:t>Traditional C++ with programmatic entity creation and compiled Data types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bg1"/>
                </a:solidFill>
              </a:rPr>
              <a:t>Common code flow and project files across all examples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>
                <a:schemeClr val="lt1"/>
              </a:buClr>
              <a:buSzPts val="3200"/>
              <a:buNone/>
            </a:pPr>
            <a:r>
              <a:rPr lang="en-US" sz="3600" b="1" dirty="0">
                <a:solidFill>
                  <a:schemeClr val="lt1"/>
                </a:solidFill>
              </a:rPr>
              <a:t>RTI System Designer and a Single Data-model 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lt1"/>
                </a:solidFill>
              </a:rPr>
              <a:t>All examples use the same instantiated data-model &amp; QoS libraries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lt1"/>
                </a:solidFill>
              </a:rPr>
              <a:t>All examples interoperate with each other</a:t>
            </a:r>
          </a:p>
          <a:p>
            <a:pPr marL="0" indent="0"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sz="3600" b="1" dirty="0">
                <a:solidFill>
                  <a:schemeClr val="lt1"/>
                </a:solidFill>
              </a:rPr>
              <a:t>Objective State Command / Response Pattern</a:t>
            </a:r>
          </a:p>
          <a:p>
            <a:pPr marL="0" indent="0"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sz="3600" b="1" dirty="0">
                <a:solidFill>
                  <a:schemeClr val="lt1"/>
                </a:solidFill>
              </a:rPr>
              <a:t>Object Oriented Code Factors-out and Abstracts most DDS APIs from the user, reducing “DDS friction</a:t>
            </a:r>
            <a:r>
              <a:rPr lang="en-US" sz="3600" b="1">
                <a:solidFill>
                  <a:schemeClr val="lt1"/>
                </a:solidFill>
              </a:rPr>
              <a:t>” </a:t>
            </a:r>
            <a:endParaRPr lang="en-US" sz="3600" dirty="0">
              <a:solidFill>
                <a:schemeClr val="lt1"/>
              </a:solidFill>
            </a:endParaRPr>
          </a:p>
        </p:txBody>
      </p:sp>
      <p:sp>
        <p:nvSpPr>
          <p:cNvPr id="700" name="Google Shape;700;p2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©2021 Real-Time Innovations, Inc.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159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Google Shape;69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96"/>
            <a:ext cx="12192000" cy="6851904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2"/>
          <p:cNvSpPr txBox="1">
            <a:spLocks noGrp="1"/>
          </p:cNvSpPr>
          <p:nvPr>
            <p:ph type="title"/>
          </p:nvPr>
        </p:nvSpPr>
        <p:spPr>
          <a:xfrm>
            <a:off x="838200" y="402333"/>
            <a:ext cx="10515600" cy="65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lt1"/>
                </a:solidFill>
              </a:rPr>
              <a:t>Highlights Overview (2/2)</a:t>
            </a:r>
            <a:endParaRPr dirty="0"/>
          </a:p>
        </p:txBody>
      </p:sp>
      <p:sp>
        <p:nvSpPr>
          <p:cNvPr id="699" name="Google Shape;699;p2"/>
          <p:cNvSpPr txBox="1">
            <a:spLocks noGrp="1"/>
          </p:cNvSpPr>
          <p:nvPr>
            <p:ph type="body" idx="1"/>
          </p:nvPr>
        </p:nvSpPr>
        <p:spPr>
          <a:xfrm>
            <a:off x="838200" y="1200150"/>
            <a:ext cx="10515600" cy="5255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indent="0"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b="1" dirty="0">
                <a:solidFill>
                  <a:schemeClr val="bg1"/>
                </a:solidFill>
              </a:rPr>
              <a:t>Supports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400" dirty="0">
                <a:solidFill>
                  <a:schemeClr val="bg1"/>
                </a:solidFill>
              </a:rPr>
              <a:t>Periodic data writers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400" dirty="0">
                <a:solidFill>
                  <a:schemeClr val="lt1"/>
                </a:solidFill>
              </a:rPr>
              <a:t>Use of a Content Filter Modifier Object to direct requests to specific device</a:t>
            </a:r>
            <a:endParaRPr lang="en-US" sz="2400" dirty="0">
              <a:solidFill>
                <a:schemeClr val="bg1"/>
              </a:solidFill>
            </a:endParaRP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400" dirty="0">
                <a:solidFill>
                  <a:schemeClr val="bg1"/>
                </a:solidFill>
              </a:rPr>
              <a:t>Event Monitoring on all topics</a:t>
            </a:r>
          </a:p>
          <a:p>
            <a:pPr lvl="1" indent="-457200">
              <a:spcAft>
                <a:spcPts val="1200"/>
              </a:spcAft>
              <a:buClr>
                <a:schemeClr val="lt1"/>
              </a:buClr>
            </a:pPr>
            <a:r>
              <a:rPr lang="en-US" sz="2200" dirty="0">
                <a:solidFill>
                  <a:schemeClr val="bg1"/>
                </a:solidFill>
              </a:rPr>
              <a:t>Currently fixed default of monitoring pubs and subs</a:t>
            </a:r>
          </a:p>
          <a:p>
            <a:pPr marL="0" indent="0"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sz="2900" b="1" dirty="0">
                <a:solidFill>
                  <a:schemeClr val="lt1"/>
                </a:solidFill>
              </a:rPr>
              <a:t>Use of </a:t>
            </a:r>
            <a:r>
              <a:rPr lang="en-US" sz="2900" b="1" dirty="0" err="1">
                <a:solidFill>
                  <a:schemeClr val="lt1"/>
                </a:solidFill>
              </a:rPr>
              <a:t>waitsets</a:t>
            </a:r>
            <a:r>
              <a:rPr lang="en-US" sz="2900" b="1" dirty="0">
                <a:solidFill>
                  <a:schemeClr val="lt1"/>
                </a:solidFill>
              </a:rPr>
              <a:t>() and threading on all topics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600" dirty="0">
                <a:solidFill>
                  <a:schemeClr val="lt1"/>
                </a:solidFill>
              </a:rPr>
              <a:t>Writers use threads for periodic topics or event monitoring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600" dirty="0">
                <a:solidFill>
                  <a:schemeClr val="lt1"/>
                </a:solidFill>
              </a:rPr>
              <a:t>Optional listener for writer event monitoring only</a:t>
            </a:r>
            <a:endParaRPr lang="en-US" sz="26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sz="2900" b="1" dirty="0">
                <a:solidFill>
                  <a:schemeClr val="bg1"/>
                </a:solidFill>
              </a:rPr>
              <a:t>Use RTI Code Generator for Type Support files, header files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Header file is used with XML Application Created Applications</a:t>
            </a:r>
            <a:endParaRPr sz="2600" dirty="0">
              <a:solidFill>
                <a:schemeClr val="bg1"/>
              </a:solidFill>
            </a:endParaRPr>
          </a:p>
        </p:txBody>
      </p:sp>
      <p:sp>
        <p:nvSpPr>
          <p:cNvPr id="700" name="Google Shape;700;p2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©2021 Real-Time Innovations, Inc.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8589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53946-BBC5-F342-852B-69955FFCF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Topic Handshake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B1FB21-E4A4-E545-AE0A-38E57F9FC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820" y="1053385"/>
            <a:ext cx="11473180" cy="5568406"/>
          </a:xfrm>
        </p:spPr>
        <p:txBody>
          <a:bodyPr>
            <a:normAutofit/>
          </a:bodyPr>
          <a:lstStyle/>
          <a:p>
            <a:r>
              <a:rPr lang="en-US" dirty="0"/>
              <a:t>Two Topics - </a:t>
            </a:r>
            <a:r>
              <a:rPr lang="en-US" dirty="0" err="1"/>
              <a:t>DeviceState</a:t>
            </a:r>
            <a:r>
              <a:rPr lang="en-US" dirty="0"/>
              <a:t> &amp; </a:t>
            </a:r>
            <a:r>
              <a:rPr lang="en-US" dirty="0" err="1"/>
              <a:t>ConfigureDevice</a:t>
            </a:r>
            <a:endParaRPr lang="en-US" dirty="0"/>
          </a:p>
        </p:txBody>
      </p:sp>
      <p:pic>
        <p:nvPicPr>
          <p:cNvPr id="11" name="Picture 10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4598256C-7E15-2146-B6AD-4C0B6376B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38" y="2591464"/>
            <a:ext cx="11415738" cy="321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583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76823" y="2146508"/>
            <a:ext cx="10748767" cy="1282492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56833" y="3744239"/>
            <a:ext cx="8010761" cy="1963746"/>
          </a:xfrm>
        </p:spPr>
        <p:txBody>
          <a:bodyPr>
            <a:normAutofit/>
          </a:bodyPr>
          <a:lstStyle/>
          <a:p>
            <a:r>
              <a:rPr lang="en-US" sz="2800" dirty="0"/>
              <a:t>Katie </a:t>
            </a:r>
            <a:r>
              <a:rPr lang="en-US" sz="2800" dirty="0" err="1"/>
              <a:t>Lozeau</a:t>
            </a:r>
            <a:r>
              <a:rPr lang="en-US" sz="2800" dirty="0"/>
              <a:t>, Paul Schmitt</a:t>
            </a:r>
          </a:p>
          <a:p>
            <a:endParaRPr lang="en-US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737683" y="3481135"/>
            <a:ext cx="4090737" cy="1963746"/>
          </a:xfrm>
          <a:prstGeom prst="rect">
            <a:avLst/>
          </a:prstGeom>
          <a:noFill/>
        </p:spPr>
        <p:txBody>
          <a:bodyPr vert="horz" lIns="91440" tIns="0" rIns="91440" bIns="45720" rtlCol="0" anchor="t">
            <a:normAutofit/>
          </a:bodyPr>
          <a:lstStyle>
            <a:lvl1pPr marL="0" indent="0" algn="l" defTabSz="54864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864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216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9728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4592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9456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9184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84048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38912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855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RTI Corporate Template">
  <a:themeElements>
    <a:clrScheme name="RTI_Template_2017-11">
      <a:dk1>
        <a:srgbClr val="000000"/>
      </a:dk1>
      <a:lt1>
        <a:srgbClr val="FFFFFF"/>
      </a:lt1>
      <a:dk2>
        <a:srgbClr val="E7DEC9"/>
      </a:dk2>
      <a:lt2>
        <a:srgbClr val="4F271C"/>
      </a:lt2>
      <a:accent1>
        <a:srgbClr val="004C97"/>
      </a:accent1>
      <a:accent2>
        <a:srgbClr val="EC8B22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00B050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20396</TotalTime>
  <Words>225</Words>
  <Application>Microsoft Macintosh PowerPoint</Application>
  <PresentationFormat>Widescreen</PresentationFormat>
  <Paragraphs>36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RTI Corporate Template</vt:lpstr>
      <vt:lpstr>Connext Command Response example highlights</vt:lpstr>
      <vt:lpstr>Highlights Overview (1/2)</vt:lpstr>
      <vt:lpstr>Highlights Overview (2/2)</vt:lpstr>
      <vt:lpstr>Topic Handshake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Connext 6.1</dc:title>
  <dc:creator>Niheer Patel</dc:creator>
  <cp:lastModifiedBy>Paul Schmitt</cp:lastModifiedBy>
  <cp:revision>164</cp:revision>
  <dcterms:created xsi:type="dcterms:W3CDTF">2021-03-16T04:28:05Z</dcterms:created>
  <dcterms:modified xsi:type="dcterms:W3CDTF">2022-06-24T11:49:06Z</dcterms:modified>
</cp:coreProperties>
</file>